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79" r:id="rId3"/>
    <p:sldId id="278" r:id="rId4"/>
    <p:sldId id="280" r:id="rId5"/>
    <p:sldId id="281" r:id="rId6"/>
    <p:sldId id="259" r:id="rId7"/>
    <p:sldId id="283" r:id="rId8"/>
    <p:sldId id="282" r:id="rId9"/>
    <p:sldId id="261" r:id="rId10"/>
    <p:sldId id="286" r:id="rId11"/>
    <p:sldId id="287" r:id="rId12"/>
    <p:sldId id="288" r:id="rId13"/>
    <p:sldId id="285" r:id="rId14"/>
    <p:sldId id="284" r:id="rId15"/>
    <p:sldId id="276" r:id="rId16"/>
  </p:sldIdLst>
  <p:sldSz cx="18288000" cy="10287000"/>
  <p:notesSz cx="6858000" cy="9144000"/>
  <p:embeddedFontLst>
    <p:embeddedFont>
      <p:font typeface="Hagrid Text" panose="020B0604020202020204" charset="0"/>
      <p:regular r:id="rId18"/>
    </p:embeddedFont>
    <p:embeddedFont>
      <p:font typeface="Hagrid Text Bold" panose="020B0604020202020204" charset="0"/>
      <p:regular r:id="rId19"/>
    </p:embeddedFont>
    <p:embeddedFont>
      <p:font typeface="Waterlily"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0" autoAdjust="0"/>
    <p:restoredTop sz="94622" autoAdjust="0"/>
  </p:normalViewPr>
  <p:slideViewPr>
    <p:cSldViewPr>
      <p:cViewPr>
        <p:scale>
          <a:sx n="66" d="100"/>
          <a:sy n="66" d="100"/>
        </p:scale>
        <p:origin x="564" y="30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12/03/2025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337085"/>
          </a:xfrm>
          <a:prstGeom prst="rect">
            <a:avLst/>
          </a:prstGeom>
        </p:spPr>
        <p:txBody>
          <a:bodyPr wrap="square"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786799" y="6165407"/>
            <a:ext cx="2399634" cy="2349439"/>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
        <p:nvSpPr>
          <p:cNvPr id="2" name="TextBox 11">
            <a:extLst>
              <a:ext uri="{FF2B5EF4-FFF2-40B4-BE49-F238E27FC236}">
                <a16:creationId xmlns:a16="http://schemas.microsoft.com/office/drawing/2014/main" id="{4F90B40B-5B7E-3A68-8B1A-7F2B9D5A131B}"/>
              </a:ext>
            </a:extLst>
          </p:cNvPr>
          <p:cNvSpPr txBox="1"/>
          <p:nvPr/>
        </p:nvSpPr>
        <p:spPr>
          <a:xfrm>
            <a:off x="12268200" y="8813937"/>
            <a:ext cx="4679976" cy="940001"/>
          </a:xfrm>
          <a:prstGeom prst="rect">
            <a:avLst/>
          </a:prstGeom>
        </p:spPr>
        <p:txBody>
          <a:bodyPr wrap="square" lIns="0" tIns="0" rIns="0" bIns="0" rtlCol="0" anchor="t">
            <a:spAutoFit/>
          </a:bodyPr>
          <a:lstStyle/>
          <a:p>
            <a:pPr marL="0" lvl="0" indent="0">
              <a:lnSpc>
                <a:spcPts val="8640"/>
              </a:lnSpc>
              <a:spcBef>
                <a:spcPct val="0"/>
              </a:spcBef>
            </a:pPr>
            <a:r>
              <a:rPr lang="en-US" sz="4400" dirty="0">
                <a:solidFill>
                  <a:srgbClr val="1A347B"/>
                </a:solidFill>
                <a:latin typeface="Waterlily"/>
                <a:ea typeface="Waterlily"/>
                <a:cs typeface="Waterlily"/>
                <a:sym typeface="Waterlily"/>
              </a:rPr>
              <a:t>Game Design Doc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1CAF-5EE8-E15E-7BCA-679867E7CAE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5F9038F-1671-761D-1CDA-594048A33B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58D27B6D-81CB-834A-970A-F454AF2440D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9DAAF96-5275-6795-2538-CD9E2504A148}"/>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A2A69D6F-7A5C-3123-EE8B-905F36C8720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Win/Loss Conditions</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8680D6AE-B8E2-593F-7730-C89264C4019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grpSp>
        <p:nvGrpSpPr>
          <p:cNvPr id="10" name="Group 6">
            <a:extLst>
              <a:ext uri="{FF2B5EF4-FFF2-40B4-BE49-F238E27FC236}">
                <a16:creationId xmlns:a16="http://schemas.microsoft.com/office/drawing/2014/main" id="{E8BEFE21-8A22-BC63-C6E4-FACD1F02E787}"/>
              </a:ext>
            </a:extLst>
          </p:cNvPr>
          <p:cNvGrpSpPr/>
          <p:nvPr/>
        </p:nvGrpSpPr>
        <p:grpSpPr>
          <a:xfrm>
            <a:off x="685800" y="3314702"/>
            <a:ext cx="4386182" cy="5081675"/>
            <a:chOff x="0" y="0"/>
            <a:chExt cx="1155208" cy="1338383"/>
          </a:xfrm>
        </p:grpSpPr>
        <p:sp>
          <p:nvSpPr>
            <p:cNvPr id="11" name="Freeform 7">
              <a:extLst>
                <a:ext uri="{FF2B5EF4-FFF2-40B4-BE49-F238E27FC236}">
                  <a16:creationId xmlns:a16="http://schemas.microsoft.com/office/drawing/2014/main" id="{D5FAADA2-1A8F-6792-0DB4-DDF6440D8EE1}"/>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8">
              <a:extLst>
                <a:ext uri="{FF2B5EF4-FFF2-40B4-BE49-F238E27FC236}">
                  <a16:creationId xmlns:a16="http://schemas.microsoft.com/office/drawing/2014/main" id="{B3F8AEAA-F12B-3AAF-06FF-95887B8A9924}"/>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3C5B0CBB-028A-4C9F-56F5-B40FED96577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A5CEEBB2-ACB3-74A7-BC2C-6A7CFD131C9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dirty="0"/>
            </a:p>
          </p:txBody>
        </p:sp>
        <p:sp>
          <p:nvSpPr>
            <p:cNvPr id="15" name="TextBox 8">
              <a:extLst>
                <a:ext uri="{FF2B5EF4-FFF2-40B4-BE49-F238E27FC236}">
                  <a16:creationId xmlns:a16="http://schemas.microsoft.com/office/drawing/2014/main" id="{1DA7F32C-9F03-51E5-832F-08B73F1E27D5}"/>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6" name="TextBox 11">
            <a:extLst>
              <a:ext uri="{FF2B5EF4-FFF2-40B4-BE49-F238E27FC236}">
                <a16:creationId xmlns:a16="http://schemas.microsoft.com/office/drawing/2014/main" id="{CB864291-C4CE-DF0D-616F-D00BD903416D}"/>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Win</a:t>
            </a:r>
          </a:p>
        </p:txBody>
      </p:sp>
      <p:sp>
        <p:nvSpPr>
          <p:cNvPr id="17" name="TextBox 23">
            <a:extLst>
              <a:ext uri="{FF2B5EF4-FFF2-40B4-BE49-F238E27FC236}">
                <a16:creationId xmlns:a16="http://schemas.microsoft.com/office/drawing/2014/main" id="{8C06CB1A-0340-C445-4F3F-03B7CAD59B50}"/>
              </a:ext>
            </a:extLst>
          </p:cNvPr>
          <p:cNvSpPr txBox="1"/>
          <p:nvPr/>
        </p:nvSpPr>
        <p:spPr>
          <a:xfrm>
            <a:off x="1107680" y="4185795"/>
            <a:ext cx="3505200"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Pat gets to the top of the island with enough money to save all his people.</a:t>
            </a:r>
          </a:p>
        </p:txBody>
      </p:sp>
      <p:sp>
        <p:nvSpPr>
          <p:cNvPr id="19" name="TextBox 11">
            <a:extLst>
              <a:ext uri="{FF2B5EF4-FFF2-40B4-BE49-F238E27FC236}">
                <a16:creationId xmlns:a16="http://schemas.microsoft.com/office/drawing/2014/main" id="{CA195715-9313-AF7A-D235-08485D659DB7}"/>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Partial Win</a:t>
            </a:r>
          </a:p>
        </p:txBody>
      </p:sp>
      <p:sp>
        <p:nvSpPr>
          <p:cNvPr id="20" name="TextBox 19">
            <a:extLst>
              <a:ext uri="{FF2B5EF4-FFF2-40B4-BE49-F238E27FC236}">
                <a16:creationId xmlns:a16="http://schemas.microsoft.com/office/drawing/2014/main" id="{FCDE36BF-0397-1871-290A-02368F1659AF}"/>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dirty="0">
                <a:solidFill>
                  <a:srgbClr val="0F1A38"/>
                </a:solidFill>
                <a:latin typeface="Hagrid Text"/>
                <a:ea typeface="Hagrid Text"/>
                <a:cs typeface="Hagrid Text"/>
                <a:sym typeface="Hagrid Text"/>
              </a:rPr>
              <a:t>Pat gets to the top of the island, but he doesn’t have enough gold to save all his people.</a:t>
            </a:r>
            <a:endParaRPr lang="en-US" sz="1800" dirty="0">
              <a:solidFill>
                <a:srgbClr val="0F1A38"/>
              </a:solidFill>
              <a:latin typeface="Hagrid Text"/>
              <a:ea typeface="Hagrid Text"/>
              <a:cs typeface="Hagrid Text"/>
              <a:sym typeface="Hagrid Text"/>
            </a:endParaRPr>
          </a:p>
        </p:txBody>
      </p:sp>
      <p:grpSp>
        <p:nvGrpSpPr>
          <p:cNvPr id="21" name="Group 6">
            <a:extLst>
              <a:ext uri="{FF2B5EF4-FFF2-40B4-BE49-F238E27FC236}">
                <a16:creationId xmlns:a16="http://schemas.microsoft.com/office/drawing/2014/main" id="{E6C9C815-3E51-262B-A1BF-9E924CAE132D}"/>
              </a:ext>
            </a:extLst>
          </p:cNvPr>
          <p:cNvGrpSpPr/>
          <p:nvPr/>
        </p:nvGrpSpPr>
        <p:grpSpPr>
          <a:xfrm>
            <a:off x="13008325" y="3175014"/>
            <a:ext cx="4386182" cy="5081675"/>
            <a:chOff x="0" y="0"/>
            <a:chExt cx="1155208" cy="1338383"/>
          </a:xfrm>
        </p:grpSpPr>
        <p:sp>
          <p:nvSpPr>
            <p:cNvPr id="22" name="Freeform 7">
              <a:extLst>
                <a:ext uri="{FF2B5EF4-FFF2-40B4-BE49-F238E27FC236}">
                  <a16:creationId xmlns:a16="http://schemas.microsoft.com/office/drawing/2014/main" id="{598A0B86-785A-822C-94B2-B9F0E1CB7512}"/>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23" name="TextBox 8">
              <a:extLst>
                <a:ext uri="{FF2B5EF4-FFF2-40B4-BE49-F238E27FC236}">
                  <a16:creationId xmlns:a16="http://schemas.microsoft.com/office/drawing/2014/main" id="{6E6A1712-1033-6628-CD8F-7DD6485630C8}"/>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24" name="TextBox 11">
            <a:extLst>
              <a:ext uri="{FF2B5EF4-FFF2-40B4-BE49-F238E27FC236}">
                <a16:creationId xmlns:a16="http://schemas.microsoft.com/office/drawing/2014/main" id="{355FB307-C60B-7F91-BFD9-6BF4E681DA7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Loss</a:t>
            </a:r>
          </a:p>
        </p:txBody>
      </p:sp>
      <p:sp>
        <p:nvSpPr>
          <p:cNvPr id="25" name="TextBox 24">
            <a:extLst>
              <a:ext uri="{FF2B5EF4-FFF2-40B4-BE49-F238E27FC236}">
                <a16:creationId xmlns:a16="http://schemas.microsoft.com/office/drawing/2014/main" id="{86D8299B-556C-DB02-26AF-F5497333F2D6}"/>
              </a:ext>
            </a:extLst>
          </p:cNvPr>
          <p:cNvSpPr txBox="1"/>
          <p:nvPr/>
        </p:nvSpPr>
        <p:spPr>
          <a:xfrm>
            <a:off x="13450706" y="4146331"/>
            <a:ext cx="3505200" cy="2028953"/>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Pat get’s caught by the water of the sinking island;</a:t>
            </a:r>
            <a:br>
              <a:rPr lang="en-US" sz="1800" dirty="0">
                <a:solidFill>
                  <a:srgbClr val="0F1A38"/>
                </a:solidFill>
                <a:latin typeface="Hagrid Text"/>
                <a:ea typeface="Hagrid Text"/>
                <a:cs typeface="Hagrid Text"/>
                <a:sym typeface="Hagrid Text"/>
              </a:rPr>
            </a:br>
            <a:endParaRPr lang="en-US" sz="1800" dirty="0">
              <a:solidFill>
                <a:srgbClr val="0F1A38"/>
              </a:solidFill>
              <a:latin typeface="Hagrid Text"/>
              <a:ea typeface="Hagrid Text"/>
              <a:cs typeface="Hagrid Text"/>
              <a:sym typeface="Hagrid Text"/>
            </a:endParaRPr>
          </a:p>
          <a:p>
            <a:pPr marL="285750" indent="-285750">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Pat fully sinks in a quicksand.</a:t>
            </a:r>
            <a:endParaRPr lang="en-US" sz="1800" dirty="0">
              <a:solidFill>
                <a:srgbClr val="0F1A38"/>
              </a:solidFill>
              <a:latin typeface="Hagrid Text"/>
              <a:ea typeface="Hagrid Text"/>
              <a:cs typeface="Hagrid Text"/>
              <a:sym typeface="Hagrid Text"/>
            </a:endParaRPr>
          </a:p>
        </p:txBody>
      </p:sp>
      <p:pic>
        <p:nvPicPr>
          <p:cNvPr id="28" name="Picture 27" descr="Cartoon characters of a child in white and green clothes&#10;&#10;AI-generated content may be incorrect.">
            <a:extLst>
              <a:ext uri="{FF2B5EF4-FFF2-40B4-BE49-F238E27FC236}">
                <a16:creationId xmlns:a16="http://schemas.microsoft.com/office/drawing/2014/main" id="{9150530B-B54F-C873-8E93-290F6B2EB257}"/>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2105997" y="7062873"/>
            <a:ext cx="730015" cy="1258830"/>
          </a:xfrm>
          <a:prstGeom prst="rect">
            <a:avLst/>
          </a:prstGeom>
          <a:effectLst>
            <a:outerShdw blurRad="50800" dist="38100" dir="2700000" algn="tl" rotWithShape="0">
              <a:prstClr val="black">
                <a:alpha val="40000"/>
              </a:prstClr>
            </a:outerShdw>
          </a:effectLst>
        </p:spPr>
      </p:pic>
      <p:sp>
        <p:nvSpPr>
          <p:cNvPr id="29" name="Freeform 28">
            <a:extLst>
              <a:ext uri="{FF2B5EF4-FFF2-40B4-BE49-F238E27FC236}">
                <a16:creationId xmlns:a16="http://schemas.microsoft.com/office/drawing/2014/main" id="{67FE22AC-49AF-811E-8764-35EA5934C65F}"/>
              </a:ext>
            </a:extLst>
          </p:cNvPr>
          <p:cNvSpPr/>
          <p:nvPr/>
        </p:nvSpPr>
        <p:spPr>
          <a:xfrm>
            <a:off x="2768312" y="7623304"/>
            <a:ext cx="783559" cy="76716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4"/>
            <a:stretch>
              <a:fillRect/>
            </a:stretch>
          </a:blipFill>
        </p:spPr>
        <p:txBody>
          <a:bodyPr/>
          <a:lstStyle/>
          <a:p>
            <a:endParaRPr lang="en-IE"/>
          </a:p>
        </p:txBody>
      </p:sp>
      <p:pic>
        <p:nvPicPr>
          <p:cNvPr id="30" name="Picture 29" descr="Cartoon characters of a child in white and green clothes&#10;&#10;AI-generated content may be incorrect.">
            <a:extLst>
              <a:ext uri="{FF2B5EF4-FFF2-40B4-BE49-F238E27FC236}">
                <a16:creationId xmlns:a16="http://schemas.microsoft.com/office/drawing/2014/main" id="{0F66F449-AC0D-42E2-EE52-FB998A012D0A}"/>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8778992" y="7062873"/>
            <a:ext cx="730015" cy="1258830"/>
          </a:xfrm>
          <a:prstGeom prst="rect">
            <a:avLst/>
          </a:prstGeom>
          <a:effectLst>
            <a:outerShdw blurRad="50800" dist="38100" dir="2700000" algn="tl" rotWithShape="0">
              <a:prstClr val="black">
                <a:alpha val="40000"/>
              </a:prstClr>
            </a:outerShdw>
          </a:effectLst>
        </p:spPr>
      </p:pic>
      <p:pic>
        <p:nvPicPr>
          <p:cNvPr id="31" name="Picture 30" descr="Cartoon characters of a child in white and green clothes&#10;&#10;AI-generated content may be incorrect.">
            <a:extLst>
              <a:ext uri="{FF2B5EF4-FFF2-40B4-BE49-F238E27FC236}">
                <a16:creationId xmlns:a16="http://schemas.microsoft.com/office/drawing/2014/main" id="{329F6FE3-AFEC-A5BE-81B0-8EE16AE60EBF}"/>
              </a:ext>
            </a:extLst>
          </p:cNvPr>
          <p:cNvPicPr>
            <a:picLocks noChangeAspect="1"/>
          </p:cNvPicPr>
          <p:nvPr/>
        </p:nvPicPr>
        <p:blipFill>
          <a:blip r:embed="rId5" cstate="print">
            <a:extLst>
              <a:ext uri="{28A0092B-C50C-407E-A947-70E740481C1C}">
                <a14:useLocalDpi xmlns:a14="http://schemas.microsoft.com/office/drawing/2010/main" val="0"/>
              </a:ext>
            </a:extLst>
          </a:blip>
          <a:srcRect r="53857" b="34015"/>
          <a:stretch/>
        </p:blipFill>
        <p:spPr>
          <a:xfrm>
            <a:off x="14935200" y="6896100"/>
            <a:ext cx="777170" cy="1111355"/>
          </a:xfrm>
          <a:prstGeom prst="rect">
            <a:avLst/>
          </a:prstGeom>
          <a:effectLst>
            <a:outerShdw blurRad="50800" dist="38100" dir="2700000" algn="tl" rotWithShape="0">
              <a:prstClr val="black">
                <a:alpha val="40000"/>
              </a:prstClr>
            </a:outerShdw>
          </a:effectLst>
        </p:spPr>
      </p:pic>
      <p:sp>
        <p:nvSpPr>
          <p:cNvPr id="32" name="Freeform 13">
            <a:extLst>
              <a:ext uri="{FF2B5EF4-FFF2-40B4-BE49-F238E27FC236}">
                <a16:creationId xmlns:a16="http://schemas.microsoft.com/office/drawing/2014/main" id="{D3A84834-BCD2-DF62-8A84-1BEDE8E14A3B}"/>
              </a:ext>
            </a:extLst>
          </p:cNvPr>
          <p:cNvSpPr/>
          <p:nvPr/>
        </p:nvSpPr>
        <p:spPr>
          <a:xfrm>
            <a:off x="14235612" y="7134065"/>
            <a:ext cx="2059527" cy="1054216"/>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6"/>
            <a:stretch>
              <a:fillRect/>
            </a:stretch>
          </a:blipFill>
        </p:spPr>
        <p:txBody>
          <a:bodyPr/>
          <a:lstStyle/>
          <a:p>
            <a:endParaRPr lang="en-IE"/>
          </a:p>
        </p:txBody>
      </p:sp>
    </p:spTree>
    <p:extLst>
      <p:ext uri="{BB962C8B-B14F-4D97-AF65-F5344CB8AC3E}">
        <p14:creationId xmlns:p14="http://schemas.microsoft.com/office/powerpoint/2010/main" val="14205498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86C5-5664-42CB-12D9-850070F58C53}"/>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FDD6453-F2E9-4764-B23E-63BEE8D5FBF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9D1094BD-4530-F05B-1403-014D90E70A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A994FCA-E59C-4E2E-DBE5-99730372D0A0}"/>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D2A9961-39FC-71F0-17A6-FE6DE09A82D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The Island</a:t>
            </a:r>
          </a:p>
        </p:txBody>
      </p:sp>
      <p:pic>
        <p:nvPicPr>
          <p:cNvPr id="3" name="Picture 2">
            <a:extLst>
              <a:ext uri="{FF2B5EF4-FFF2-40B4-BE49-F238E27FC236}">
                <a16:creationId xmlns:a16="http://schemas.microsoft.com/office/drawing/2014/main" id="{4A2FC199-EDC3-566C-BCF8-5E622AD96636}"/>
              </a:ext>
            </a:extLst>
          </p:cNvPr>
          <p:cNvPicPr>
            <a:picLocks noChangeAspect="1"/>
          </p:cNvPicPr>
          <p:nvPr/>
        </p:nvPicPr>
        <p:blipFill>
          <a:blip r:embed="rId3"/>
          <a:stretch>
            <a:fillRect/>
          </a:stretch>
        </p:blipFill>
        <p:spPr>
          <a:xfrm>
            <a:off x="268293" y="7693377"/>
            <a:ext cx="6016614" cy="2256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05AC9A4-A658-5E00-340F-6EBF998DCB21}"/>
              </a:ext>
            </a:extLst>
          </p:cNvPr>
          <p:cNvPicPr>
            <a:picLocks noChangeAspect="1"/>
          </p:cNvPicPr>
          <p:nvPr/>
        </p:nvPicPr>
        <p:blipFill>
          <a:blip r:embed="rId4"/>
          <a:stretch>
            <a:fillRect/>
          </a:stretch>
        </p:blipFill>
        <p:spPr>
          <a:xfrm>
            <a:off x="914400" y="2668412"/>
            <a:ext cx="4724400" cy="4632365"/>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6CA86575-E553-31B3-6710-4B6A095A114E}"/>
              </a:ext>
            </a:extLst>
          </p:cNvPr>
          <p:cNvSpPr txBox="1"/>
          <p:nvPr/>
        </p:nvSpPr>
        <p:spPr>
          <a:xfrm>
            <a:off x="6064804" y="2933700"/>
            <a:ext cx="5885901" cy="2028953"/>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An island</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will start from the shore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Find the treasure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 exposed to challenges</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And led to the top of the mountain</a:t>
            </a:r>
          </a:p>
          <a:p>
            <a:pPr marL="285750" indent="-285750" algn="l">
              <a:lnSpc>
                <a:spcPts val="2700"/>
              </a:lnSpc>
              <a:buFont typeface="Arial" panose="020B0604020202020204" pitchFamily="34" charset="0"/>
              <a:buChar char="•"/>
            </a:pPr>
            <a:endParaRPr lang="en-US" sz="1800" b="1"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CA2158D7-B146-8915-10E1-F3EC74D90836}"/>
              </a:ext>
            </a:extLst>
          </p:cNvPr>
          <p:cNvPicPr>
            <a:picLocks noChangeAspect="1"/>
          </p:cNvPicPr>
          <p:nvPr/>
        </p:nvPicPr>
        <p:blipFill>
          <a:blip r:embed="rId5"/>
          <a:stretch>
            <a:fillRect/>
          </a:stretch>
        </p:blipFill>
        <p:spPr>
          <a:xfrm>
            <a:off x="10121595" y="5844306"/>
            <a:ext cx="8166405" cy="4386422"/>
          </a:xfrm>
          <a:prstGeom prst="rect">
            <a:avLst/>
          </a:prstGeom>
        </p:spPr>
      </p:pic>
      <p:sp>
        <p:nvSpPr>
          <p:cNvPr id="27" name="TextBox 8">
            <a:extLst>
              <a:ext uri="{FF2B5EF4-FFF2-40B4-BE49-F238E27FC236}">
                <a16:creationId xmlns:a16="http://schemas.microsoft.com/office/drawing/2014/main" id="{5E6719FB-8F80-B31B-6FBF-AC5FE5DEEEEC}"/>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a:p>
        </p:txBody>
      </p:sp>
      <p:sp>
        <p:nvSpPr>
          <p:cNvPr id="29" name="Freeform 7">
            <a:extLst>
              <a:ext uri="{FF2B5EF4-FFF2-40B4-BE49-F238E27FC236}">
                <a16:creationId xmlns:a16="http://schemas.microsoft.com/office/drawing/2014/main" id="{446EF9E5-965E-7088-A786-675FEF152425}"/>
              </a:ext>
            </a:extLst>
          </p:cNvPr>
          <p:cNvSpPr/>
          <p:nvPr/>
        </p:nvSpPr>
        <p:spPr>
          <a:xfrm>
            <a:off x="574979" y="4319487"/>
            <a:ext cx="1406222" cy="1570737"/>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noFill/>
          <a:ln w="57150" cap="rnd">
            <a:solidFill>
              <a:srgbClr val="FF4F63"/>
            </a:solidFill>
            <a:prstDash val="dash"/>
            <a:round/>
          </a:ln>
        </p:spPr>
        <p:txBody>
          <a:bodyPr/>
          <a:lstStyle/>
          <a:p>
            <a:endParaRPr lang="en-IE"/>
          </a:p>
        </p:txBody>
      </p:sp>
      <p:cxnSp>
        <p:nvCxnSpPr>
          <p:cNvPr id="31" name="Connector: Elbow 30">
            <a:extLst>
              <a:ext uri="{FF2B5EF4-FFF2-40B4-BE49-F238E27FC236}">
                <a16:creationId xmlns:a16="http://schemas.microsoft.com/office/drawing/2014/main" id="{B989F85E-C8B0-489B-4562-B90E92616076}"/>
              </a:ext>
            </a:extLst>
          </p:cNvPr>
          <p:cNvCxnSpPr>
            <a:cxnSpLocks/>
            <a:endCxn id="8" idx="1"/>
          </p:cNvCxnSpPr>
          <p:nvPr/>
        </p:nvCxnSpPr>
        <p:spPr>
          <a:xfrm>
            <a:off x="1981201" y="5143500"/>
            <a:ext cx="8140394" cy="2894017"/>
          </a:xfrm>
          <a:prstGeom prst="bentConnector3">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7511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6A93-C2E2-DFA5-1227-910A51C4BA17}"/>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F5E204DD-63C1-4A6F-57B0-01833E9A0C50}"/>
              </a:ext>
            </a:extLst>
          </p:cNvPr>
          <p:cNvGrpSpPr/>
          <p:nvPr/>
        </p:nvGrpSpPr>
        <p:grpSpPr>
          <a:xfrm>
            <a:off x="19087" y="-9525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3987B5B6-E706-7209-C426-54ACF9B03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C7ED978-A321-8517-D666-8B29A7F71F2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37046E64-5919-F3F5-F7E2-1D63CF987E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Pat’s Path</a:t>
            </a:r>
          </a:p>
        </p:txBody>
      </p:sp>
      <p:pic>
        <p:nvPicPr>
          <p:cNvPr id="5" name="Picture 4">
            <a:extLst>
              <a:ext uri="{FF2B5EF4-FFF2-40B4-BE49-F238E27FC236}">
                <a16:creationId xmlns:a16="http://schemas.microsoft.com/office/drawing/2014/main" id="{65F7DE4D-5D2C-26EA-EBC8-BDEB2B274877}"/>
              </a:ext>
            </a:extLst>
          </p:cNvPr>
          <p:cNvPicPr>
            <a:picLocks noChangeAspect="1"/>
          </p:cNvPicPr>
          <p:nvPr/>
        </p:nvPicPr>
        <p:blipFill>
          <a:blip r:embed="rId3"/>
          <a:stretch>
            <a:fillRect/>
          </a:stretch>
        </p:blipFill>
        <p:spPr>
          <a:xfrm>
            <a:off x="4236005" y="2668412"/>
            <a:ext cx="7620000" cy="7471556"/>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7AD9466A-42ED-F8C8-6877-C27F22641E50}"/>
              </a:ext>
            </a:extLst>
          </p:cNvPr>
          <p:cNvSpPr txBox="1"/>
          <p:nvPr/>
        </p:nvSpPr>
        <p:spPr>
          <a:xfrm>
            <a:off x="552331" y="6106991"/>
            <a:ext cx="3127051"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Quicksand “tutorial”</a:t>
            </a:r>
          </a:p>
        </p:txBody>
      </p:sp>
      <p:sp>
        <p:nvSpPr>
          <p:cNvPr id="27" name="TextBox 8">
            <a:extLst>
              <a:ext uri="{FF2B5EF4-FFF2-40B4-BE49-F238E27FC236}">
                <a16:creationId xmlns:a16="http://schemas.microsoft.com/office/drawing/2014/main" id="{28251BA7-DF52-276E-45D6-1DE5090B46D5}"/>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dirty="0"/>
          </a:p>
        </p:txBody>
      </p:sp>
      <p:sp>
        <p:nvSpPr>
          <p:cNvPr id="4" name="Freeform: Shape 3">
            <a:extLst>
              <a:ext uri="{FF2B5EF4-FFF2-40B4-BE49-F238E27FC236}">
                <a16:creationId xmlns:a16="http://schemas.microsoft.com/office/drawing/2014/main" id="{251EF5FE-3DF4-AAF0-CBB2-39AB95220A7A}"/>
              </a:ext>
            </a:extLst>
          </p:cNvPr>
          <p:cNvSpPr/>
          <p:nvPr/>
        </p:nvSpPr>
        <p:spPr>
          <a:xfrm>
            <a:off x="4847771" y="5471886"/>
            <a:ext cx="3862097" cy="2830382"/>
          </a:xfrm>
          <a:custGeom>
            <a:avLst/>
            <a:gdLst>
              <a:gd name="connsiteX0" fmla="*/ 0 w 3862097"/>
              <a:gd name="connsiteY0" fmla="*/ 624114 h 2830382"/>
              <a:gd name="connsiteX1" fmla="*/ 406400 w 3862097"/>
              <a:gd name="connsiteY1" fmla="*/ 1843314 h 2830382"/>
              <a:gd name="connsiteX2" fmla="*/ 2336800 w 3862097"/>
              <a:gd name="connsiteY2" fmla="*/ 2830285 h 2830382"/>
              <a:gd name="connsiteX3" fmla="*/ 2699658 w 3862097"/>
              <a:gd name="connsiteY3" fmla="*/ 1901371 h 2830382"/>
              <a:gd name="connsiteX4" fmla="*/ 3860800 w 3862097"/>
              <a:gd name="connsiteY4" fmla="*/ 1480457 h 2830382"/>
              <a:gd name="connsiteX5" fmla="*/ 2931886 w 3862097"/>
              <a:gd name="connsiteY5" fmla="*/ 0 h 28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2097" h="2830382">
                <a:moveTo>
                  <a:pt x="0" y="624114"/>
                </a:moveTo>
                <a:cubicBezTo>
                  <a:pt x="8466" y="1049866"/>
                  <a:pt x="16933" y="1475619"/>
                  <a:pt x="406400" y="1843314"/>
                </a:cubicBezTo>
                <a:cubicBezTo>
                  <a:pt x="795867" y="2211009"/>
                  <a:pt x="1954591" y="2820609"/>
                  <a:pt x="2336800" y="2830285"/>
                </a:cubicBezTo>
                <a:cubicBezTo>
                  <a:pt x="2719009" y="2839961"/>
                  <a:pt x="2445658" y="2126342"/>
                  <a:pt x="2699658" y="1901371"/>
                </a:cubicBezTo>
                <a:cubicBezTo>
                  <a:pt x="2953658" y="1676400"/>
                  <a:pt x="3822095" y="1797352"/>
                  <a:pt x="3860800" y="1480457"/>
                </a:cubicBezTo>
                <a:cubicBezTo>
                  <a:pt x="3899505" y="1163562"/>
                  <a:pt x="3060095" y="224971"/>
                  <a:pt x="2931886" y="0"/>
                </a:cubicBezTo>
              </a:path>
            </a:pathLst>
          </a:custGeom>
          <a:noFill/>
          <a:ln w="76200">
            <a:solidFill>
              <a:srgbClr val="FF4F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14">
            <a:extLst>
              <a:ext uri="{FF2B5EF4-FFF2-40B4-BE49-F238E27FC236}">
                <a16:creationId xmlns:a16="http://schemas.microsoft.com/office/drawing/2014/main" id="{B0BA1753-95A5-D3AE-C8D2-513CB31E8B22}"/>
              </a:ext>
            </a:extLst>
          </p:cNvPr>
          <p:cNvSpPr txBox="1"/>
          <p:nvPr/>
        </p:nvSpPr>
        <p:spPr>
          <a:xfrm>
            <a:off x="1209885" y="7102829"/>
            <a:ext cx="2821746"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Moving Platforms</a:t>
            </a:r>
          </a:p>
        </p:txBody>
      </p:sp>
      <p:cxnSp>
        <p:nvCxnSpPr>
          <p:cNvPr id="10" name="Straight Arrow Connector 9">
            <a:extLst>
              <a:ext uri="{FF2B5EF4-FFF2-40B4-BE49-F238E27FC236}">
                <a16:creationId xmlns:a16="http://schemas.microsoft.com/office/drawing/2014/main" id="{2414BC25-2F9A-DE93-6E20-57D031F24382}"/>
              </a:ext>
            </a:extLst>
          </p:cNvPr>
          <p:cNvCxnSpPr>
            <a:cxnSpLocks/>
          </p:cNvCxnSpPr>
          <p:nvPr/>
        </p:nvCxnSpPr>
        <p:spPr>
          <a:xfrm>
            <a:off x="3352800" y="6255846"/>
            <a:ext cx="1371600"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DADA67-2743-EA69-C3A8-691C5E98942A}"/>
              </a:ext>
            </a:extLst>
          </p:cNvPr>
          <p:cNvCxnSpPr>
            <a:cxnSpLocks/>
          </p:cNvCxnSpPr>
          <p:nvPr/>
        </p:nvCxnSpPr>
        <p:spPr>
          <a:xfrm flipV="1">
            <a:off x="3550205" y="6887077"/>
            <a:ext cx="1297566" cy="364607"/>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0292F2FF-D445-2284-60A0-CAFA2798A2D3}"/>
              </a:ext>
            </a:extLst>
          </p:cNvPr>
          <p:cNvSpPr txBox="1"/>
          <p:nvPr/>
        </p:nvSpPr>
        <p:spPr>
          <a:xfrm>
            <a:off x="470150" y="8148826"/>
            <a:ext cx="3550205" cy="643959"/>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Heavy Marine’s attack </a:t>
            </a:r>
          </a:p>
          <a:p>
            <a:pPr algn="ctr">
              <a:lnSpc>
                <a:spcPts val="2700"/>
              </a:lnSpc>
            </a:pPr>
            <a:r>
              <a:rPr lang="en-US" sz="1800" b="1" dirty="0">
                <a:solidFill>
                  <a:srgbClr val="0F1A38"/>
                </a:solidFill>
                <a:latin typeface="Hagrid Text"/>
                <a:ea typeface="Hagrid Text"/>
                <a:cs typeface="Hagrid Text"/>
                <a:sym typeface="Hagrid Text"/>
              </a:rPr>
              <a:t>f</a:t>
            </a:r>
            <a:r>
              <a:rPr lang="en-US" b="1" dirty="0">
                <a:solidFill>
                  <a:srgbClr val="0F1A38"/>
                </a:solidFill>
                <a:latin typeface="Hagrid Text"/>
                <a:ea typeface="Hagrid Text"/>
                <a:cs typeface="Hagrid Text"/>
                <a:sym typeface="Hagrid Text"/>
              </a:rPr>
              <a:t>rom ships</a:t>
            </a:r>
            <a:endParaRPr lang="en-US" sz="1800" b="1" dirty="0">
              <a:solidFill>
                <a:srgbClr val="0F1A38"/>
              </a:solidFill>
              <a:latin typeface="Hagrid Text"/>
              <a:ea typeface="Hagrid Text"/>
              <a:cs typeface="Hagrid Text"/>
              <a:sym typeface="Hagrid Text"/>
            </a:endParaRPr>
          </a:p>
        </p:txBody>
      </p:sp>
      <p:cxnSp>
        <p:nvCxnSpPr>
          <p:cNvPr id="15" name="Straight Arrow Connector 14">
            <a:extLst>
              <a:ext uri="{FF2B5EF4-FFF2-40B4-BE49-F238E27FC236}">
                <a16:creationId xmlns:a16="http://schemas.microsoft.com/office/drawing/2014/main" id="{7FF27C8D-6EC2-72AA-11EA-7098525C25EF}"/>
              </a:ext>
            </a:extLst>
          </p:cNvPr>
          <p:cNvCxnSpPr>
            <a:cxnSpLocks/>
          </p:cNvCxnSpPr>
          <p:nvPr/>
        </p:nvCxnSpPr>
        <p:spPr>
          <a:xfrm flipV="1">
            <a:off x="3822635" y="8012968"/>
            <a:ext cx="1935147" cy="446403"/>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4">
            <a:extLst>
              <a:ext uri="{FF2B5EF4-FFF2-40B4-BE49-F238E27FC236}">
                <a16:creationId xmlns:a16="http://schemas.microsoft.com/office/drawing/2014/main" id="{58BCB1CA-7498-267E-6668-FE24809F9BDB}"/>
              </a:ext>
            </a:extLst>
          </p:cNvPr>
          <p:cNvSpPr txBox="1"/>
          <p:nvPr/>
        </p:nvSpPr>
        <p:spPr>
          <a:xfrm>
            <a:off x="12060379" y="7406442"/>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Platforms +  Marines</a:t>
            </a:r>
          </a:p>
        </p:txBody>
      </p:sp>
      <p:cxnSp>
        <p:nvCxnSpPr>
          <p:cNvPr id="19" name="Straight Arrow Connector 18">
            <a:extLst>
              <a:ext uri="{FF2B5EF4-FFF2-40B4-BE49-F238E27FC236}">
                <a16:creationId xmlns:a16="http://schemas.microsoft.com/office/drawing/2014/main" id="{FA6D6EFA-D4D4-09E7-8CC5-6ACA876409A2}"/>
              </a:ext>
            </a:extLst>
          </p:cNvPr>
          <p:cNvCxnSpPr>
            <a:cxnSpLocks/>
          </p:cNvCxnSpPr>
          <p:nvPr/>
        </p:nvCxnSpPr>
        <p:spPr>
          <a:xfrm flipH="1">
            <a:off x="7848600" y="7474885"/>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BAD2D1-BEBE-3841-6D0C-6912866AC114}"/>
              </a:ext>
            </a:extLst>
          </p:cNvPr>
          <p:cNvCxnSpPr>
            <a:cxnSpLocks/>
          </p:cNvCxnSpPr>
          <p:nvPr/>
        </p:nvCxnSpPr>
        <p:spPr>
          <a:xfrm flipH="1">
            <a:off x="8458200" y="6071346"/>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4">
            <a:extLst>
              <a:ext uri="{FF2B5EF4-FFF2-40B4-BE49-F238E27FC236}">
                <a16:creationId xmlns:a16="http://schemas.microsoft.com/office/drawing/2014/main" id="{163C4637-73CD-4339-132A-DF51DB278158}"/>
              </a:ext>
            </a:extLst>
          </p:cNvPr>
          <p:cNvSpPr txBox="1"/>
          <p:nvPr/>
        </p:nvSpPr>
        <p:spPr>
          <a:xfrm>
            <a:off x="12443403" y="5933866"/>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Quicksand + Marines</a:t>
            </a:r>
          </a:p>
        </p:txBody>
      </p:sp>
      <p:grpSp>
        <p:nvGrpSpPr>
          <p:cNvPr id="23" name="Group 6">
            <a:extLst>
              <a:ext uri="{FF2B5EF4-FFF2-40B4-BE49-F238E27FC236}">
                <a16:creationId xmlns:a16="http://schemas.microsoft.com/office/drawing/2014/main" id="{8A0AF616-F2D4-076B-9298-08D63120B83B}"/>
              </a:ext>
            </a:extLst>
          </p:cNvPr>
          <p:cNvGrpSpPr/>
          <p:nvPr/>
        </p:nvGrpSpPr>
        <p:grpSpPr>
          <a:xfrm>
            <a:off x="7315200" y="5062226"/>
            <a:ext cx="880043" cy="819320"/>
            <a:chOff x="0" y="0"/>
            <a:chExt cx="4245620" cy="4245620"/>
          </a:xfrm>
        </p:grpSpPr>
        <p:grpSp>
          <p:nvGrpSpPr>
            <p:cNvPr id="24" name="Group 7">
              <a:extLst>
                <a:ext uri="{FF2B5EF4-FFF2-40B4-BE49-F238E27FC236}">
                  <a16:creationId xmlns:a16="http://schemas.microsoft.com/office/drawing/2014/main" id="{D19C0BBC-DAEB-2B47-B423-E38F8AF8A2FF}"/>
                </a:ext>
              </a:extLst>
            </p:cNvPr>
            <p:cNvGrpSpPr/>
            <p:nvPr/>
          </p:nvGrpSpPr>
          <p:grpSpPr>
            <a:xfrm rot="2700000">
              <a:off x="621757" y="621757"/>
              <a:ext cx="3002107" cy="3002107"/>
              <a:chOff x="0" y="0"/>
              <a:chExt cx="812800" cy="812800"/>
            </a:xfrm>
          </p:grpSpPr>
          <p:sp>
            <p:nvSpPr>
              <p:cNvPr id="26" name="Freeform 8">
                <a:extLst>
                  <a:ext uri="{FF2B5EF4-FFF2-40B4-BE49-F238E27FC236}">
                    <a16:creationId xmlns:a16="http://schemas.microsoft.com/office/drawing/2014/main" id="{AAD7D551-435F-C36A-C35B-B11A67AAC9BB}"/>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8" name="TextBox 9">
                <a:extLst>
                  <a:ext uri="{FF2B5EF4-FFF2-40B4-BE49-F238E27FC236}">
                    <a16:creationId xmlns:a16="http://schemas.microsoft.com/office/drawing/2014/main" id="{73F10F07-1029-EA22-3A35-CDE340E0FA45}"/>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10">
              <a:extLst>
                <a:ext uri="{FF2B5EF4-FFF2-40B4-BE49-F238E27FC236}">
                  <a16:creationId xmlns:a16="http://schemas.microsoft.com/office/drawing/2014/main" id="{C7B36758-7FF4-F8AB-FE2A-7B67DE57CFF2}"/>
                </a:ext>
              </a:extLst>
            </p:cNvPr>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endParaRPr lang="en-US" sz="6000" dirty="0">
                <a:solidFill>
                  <a:srgbClr val="FFFFFF"/>
                </a:solidFill>
                <a:latin typeface="Waterlily"/>
                <a:ea typeface="Waterlily"/>
                <a:cs typeface="Waterlily"/>
                <a:sym typeface="Waterlily"/>
              </a:endParaRPr>
            </a:p>
          </p:txBody>
        </p:sp>
      </p:grpSp>
    </p:spTree>
    <p:extLst>
      <p:ext uri="{BB962C8B-B14F-4D97-AF65-F5344CB8AC3E}">
        <p14:creationId xmlns:p14="http://schemas.microsoft.com/office/powerpoint/2010/main" val="3074300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D962-5A4C-088C-DCD4-701DB86DB09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0CAC001-3375-81B6-F973-654A44DE2C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180894E3-FADE-0667-1589-8A8072BAC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F4626E0A-73D7-B330-7362-432F930F674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47C883C-A8DF-A432-A349-1C0E01873340}"/>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Development Tracking &amp; Source Control</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EEBD3A33-A4A9-FAFA-3FC4-66964D2BD0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51D69C2E-EE19-5650-67FA-ABB5DFAC9943}"/>
              </a:ext>
            </a:extLst>
          </p:cNvPr>
          <p:cNvSpPr txBox="1"/>
          <p:nvPr/>
        </p:nvSpPr>
        <p:spPr>
          <a:xfrm>
            <a:off x="1094980" y="3386837"/>
            <a:ext cx="5885901" cy="3067699"/>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GitHub Repository</a:t>
            </a:r>
          </a:p>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Kanban Board (GitHub Project)</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4 columns: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Beta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Alpha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In Progress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Done</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12B71F3B-FC57-758A-D30F-0186E870B3AC}"/>
              </a:ext>
            </a:extLst>
          </p:cNvPr>
          <p:cNvPicPr>
            <a:picLocks noChangeAspect="1"/>
          </p:cNvPicPr>
          <p:nvPr/>
        </p:nvPicPr>
        <p:blipFill>
          <a:blip r:embed="rId3"/>
          <a:stretch>
            <a:fillRect/>
          </a:stretch>
        </p:blipFill>
        <p:spPr>
          <a:xfrm>
            <a:off x="4037930" y="4978400"/>
            <a:ext cx="7580155" cy="50440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887EA15-4318-7D8E-7FD0-DF220BA3DDF5}"/>
              </a:ext>
            </a:extLst>
          </p:cNvPr>
          <p:cNvPicPr>
            <a:picLocks noChangeAspect="1"/>
          </p:cNvPicPr>
          <p:nvPr/>
        </p:nvPicPr>
        <p:blipFill>
          <a:blip r:embed="rId4"/>
          <a:stretch>
            <a:fillRect/>
          </a:stretch>
        </p:blipFill>
        <p:spPr>
          <a:xfrm>
            <a:off x="8591967" y="3222881"/>
            <a:ext cx="9146952" cy="5599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2500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991D-DB8F-52C6-F97C-ED07D85A0A48}"/>
            </a:ext>
          </a:extLst>
        </p:cNvPr>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C3BAF4BC-21E0-7E8E-8BEC-7ED5FF79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a:extLst>
              <a:ext uri="{FF2B5EF4-FFF2-40B4-BE49-F238E27FC236}">
                <a16:creationId xmlns:a16="http://schemas.microsoft.com/office/drawing/2014/main" id="{7D4B2E49-569A-ACB8-7719-6E3AEF777641}"/>
              </a:ext>
            </a:extLst>
          </p:cNvPr>
          <p:cNvGrpSpPr/>
          <p:nvPr/>
        </p:nvGrpSpPr>
        <p:grpSpPr>
          <a:xfrm>
            <a:off x="10941245" y="214100"/>
            <a:ext cx="5529312" cy="5529312"/>
            <a:chOff x="0" y="0"/>
            <a:chExt cx="812800" cy="812800"/>
          </a:xfrm>
        </p:grpSpPr>
        <p:sp>
          <p:nvSpPr>
            <p:cNvPr id="4" name="Freeform 4">
              <a:extLst>
                <a:ext uri="{FF2B5EF4-FFF2-40B4-BE49-F238E27FC236}">
                  <a16:creationId xmlns:a16="http://schemas.microsoft.com/office/drawing/2014/main" id="{E7030BB9-1CED-DD04-0125-FAF1BDF551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a:extLst>
                <a:ext uri="{FF2B5EF4-FFF2-40B4-BE49-F238E27FC236}">
                  <a16:creationId xmlns:a16="http://schemas.microsoft.com/office/drawing/2014/main" id="{B467752C-E63A-C7AB-5F18-59DC9E59DD8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4CEF7C3C-2977-DA71-11D5-16C95E20FACC}"/>
              </a:ext>
            </a:extLst>
          </p:cNvPr>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7" name="Rectangle 6">
            <a:extLst>
              <a:ext uri="{FF2B5EF4-FFF2-40B4-BE49-F238E27FC236}">
                <a16:creationId xmlns:a16="http://schemas.microsoft.com/office/drawing/2014/main" id="{41031798-AD47-08AF-6A95-F70B6256A614}"/>
              </a:ext>
            </a:extLst>
          </p:cNvPr>
          <p:cNvSpPr/>
          <p:nvPr/>
        </p:nvSpPr>
        <p:spPr>
          <a:xfrm>
            <a:off x="609600" y="6972300"/>
            <a:ext cx="5334000"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31">
            <a:extLst>
              <a:ext uri="{FF2B5EF4-FFF2-40B4-BE49-F238E27FC236}">
                <a16:creationId xmlns:a16="http://schemas.microsoft.com/office/drawing/2014/main" id="{B0437882-DCEF-A822-D218-20286F2E697D}"/>
              </a:ext>
            </a:extLst>
          </p:cNvPr>
          <p:cNvSpPr txBox="1"/>
          <p:nvPr/>
        </p:nvSpPr>
        <p:spPr>
          <a:xfrm>
            <a:off x="1083444" y="7206235"/>
            <a:ext cx="5529312"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Thank you</a:t>
            </a:r>
          </a:p>
        </p:txBody>
      </p:sp>
      <p:pic>
        <p:nvPicPr>
          <p:cNvPr id="9" name="Picture 8" descr="Cartoon characters of a child in white and green clothes&#10;&#10;AI-generated content may be incorrect.">
            <a:extLst>
              <a:ext uri="{FF2B5EF4-FFF2-40B4-BE49-F238E27FC236}">
                <a16:creationId xmlns:a16="http://schemas.microsoft.com/office/drawing/2014/main" id="{3C70DBC0-D7EE-F14F-0255-2C964A14F800}"/>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759492" y="7098513"/>
            <a:ext cx="764508" cy="1318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81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987450"/>
          </a:xfrm>
          <a:prstGeom prst="rect">
            <a:avLst/>
          </a:prstGeom>
        </p:spPr>
        <p:txBody>
          <a:bodyPr wrap="square"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wrap="square" lIns="0" tIns="0" rIns="0" bIns="0" rtlCol="0" anchor="t">
            <a:spAutoFit/>
          </a:bodyPr>
          <a:lstStyle/>
          <a:p>
            <a:pPr algn="ctr">
              <a:lnSpc>
                <a:spcPts val="2520"/>
              </a:lnSpc>
            </a:pPr>
            <a:r>
              <a:rPr lang="en-US" sz="1800" dirty="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pPr>
            <a:r>
              <a:rPr lang="en-US" sz="1800" dirty="0" err="1">
                <a:solidFill>
                  <a:srgbClr val="0F1A38"/>
                </a:solidFill>
                <a:latin typeface="Hagrid Text"/>
                <a:ea typeface="Hagrid Text"/>
                <a:cs typeface="Hagrid Text"/>
                <a:sym typeface="Hagrid Text"/>
              </a:rPr>
              <a:t>SlidesCarnival</a:t>
            </a:r>
            <a:r>
              <a:rPr lang="en-US" sz="1800" dirty="0">
                <a:solidFill>
                  <a:srgbClr val="0F1A38"/>
                </a:solidFill>
                <a:latin typeface="Hagrid Text"/>
                <a:ea typeface="Hagrid Text"/>
                <a:cs typeface="Hagrid Text"/>
                <a:sym typeface="Hagrid Text"/>
              </a:rPr>
              <a:t> for the presentation template</a:t>
            </a:r>
          </a:p>
          <a:p>
            <a:pPr algn="ctr">
              <a:lnSpc>
                <a:spcPts val="2520"/>
              </a:lnSpc>
            </a:pPr>
            <a:r>
              <a:rPr lang="en-US" sz="1800" dirty="0" err="1">
                <a:solidFill>
                  <a:srgbClr val="0F1A38"/>
                </a:solidFill>
                <a:latin typeface="Hagrid Text"/>
                <a:ea typeface="Hagrid Text"/>
                <a:cs typeface="Hagrid Text"/>
                <a:sym typeface="Hagrid Text"/>
              </a:rPr>
              <a:t>Pexels</a:t>
            </a:r>
            <a:r>
              <a:rPr lang="en-US" sz="1800" dirty="0">
                <a:solidFill>
                  <a:srgbClr val="0F1A38"/>
                </a:solidFill>
                <a:latin typeface="Hagrid Text"/>
                <a:ea typeface="Hagrid Text"/>
                <a:cs typeface="Hagrid Text"/>
                <a:sym typeface="Hagrid Text"/>
              </a:rPr>
              <a:t> and </a:t>
            </a:r>
            <a:r>
              <a:rPr lang="en-US" sz="1800" dirty="0" err="1">
                <a:solidFill>
                  <a:srgbClr val="0F1A38"/>
                </a:solidFill>
                <a:latin typeface="Hagrid Text"/>
                <a:ea typeface="Hagrid Text"/>
                <a:cs typeface="Hagrid Text"/>
                <a:sym typeface="Hagrid Text"/>
              </a:rPr>
              <a:t>Pixabay</a:t>
            </a:r>
            <a:r>
              <a:rPr lang="en-US" sz="1800" dirty="0">
                <a:solidFill>
                  <a:srgbClr val="0F1A38"/>
                </a:solidFill>
                <a:latin typeface="Hagrid Text"/>
                <a:ea typeface="Hagrid Text"/>
                <a:cs typeface="Hagrid Text"/>
                <a:sym typeface="Hagrid Text"/>
              </a:rPr>
              <a:t> for the photos</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spcBef>
                <a:spcPct val="0"/>
              </a:spcBef>
            </a:pPr>
            <a:r>
              <a:rPr lang="en-US" sz="1800" dirty="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3810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coin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buying his people freedom.</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Mood Board</a:t>
            </a: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7620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7918654" y="80396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9906000" y="3199917"/>
            <a:ext cx="5885901" cy="549144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Age:</a:t>
            </a:r>
            <a:r>
              <a:rPr lang="en-US" sz="1800" dirty="0">
                <a:solidFill>
                  <a:srgbClr val="0F1A38"/>
                </a:solidFill>
                <a:latin typeface="Hagrid Text"/>
                <a:ea typeface="Hagrid Text"/>
                <a:cs typeface="Hagrid Text"/>
                <a:sym typeface="Hagrid Text"/>
              </a:rPr>
              <a:t> 23</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Characteristics:</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Stronger than he looks</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Personality:</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Love</a:t>
            </a:r>
            <a:r>
              <a:rPr lang="en-US" dirty="0">
                <a:solidFill>
                  <a:srgbClr val="0F1A38"/>
                </a:solidFill>
                <a:latin typeface="Hagrid Text"/>
                <a:ea typeface="Hagrid Text"/>
                <a:cs typeface="Hagrid Text"/>
                <a:sym typeface="Hagrid Text"/>
              </a:rPr>
              <a:t>s Magpies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9906000" y="2422208"/>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 </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0236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1988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7588575" y="7108335"/>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8017054" y="7739804"/>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86787" y="3315144"/>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76190" y="3712508"/>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76190" y="4705494"/>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76190" y="5678105"/>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76190" y="6696491"/>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64038" y="7699563"/>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64037" y="8717949"/>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686787" y="2296906"/>
            <a:ext cx="1958816" cy="888705"/>
          </a:xfrm>
          <a:prstGeom prst="rect">
            <a:avLst/>
          </a:prstGeom>
        </p:spPr>
        <p:txBody>
          <a:bodyPr wrap="square" lIns="0" tIns="0" rIns="0" bIns="0" rtlCol="0" anchor="t">
            <a:spAutoFit/>
          </a:bodyPr>
          <a:lstStyle/>
          <a:p>
            <a:pPr marL="0" lvl="0" indent="0" algn="ctr">
              <a:lnSpc>
                <a:spcPts val="8640"/>
              </a:lnSpc>
              <a:spcBef>
                <a:spcPct val="0"/>
              </a:spcBef>
            </a:pPr>
            <a:r>
              <a:rPr lang="en-US" sz="2400" dirty="0" err="1">
                <a:solidFill>
                  <a:srgbClr val="1A347B"/>
                </a:solidFill>
                <a:latin typeface="Waterlily"/>
                <a:ea typeface="Waterlily"/>
                <a:cs typeface="Waterlily"/>
                <a:sym typeface="Waterlily"/>
              </a:rPr>
              <a:t>Colour</a:t>
            </a:r>
            <a:r>
              <a:rPr lang="en-US" sz="2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AEBFB0A-1C76-C088-995C-E32A2F817200}"/>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B35EE57-EF85-4434-E7AE-303D4A8A3CBD}"/>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F9FFC2E2-6226-6FC0-0249-951E1104F3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4D52297-EA2A-F0F3-86F6-E4B56A26745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06709688-B91D-BE63-8CC8-250483D5D8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Environment Challenges</a:t>
            </a:r>
          </a:p>
        </p:txBody>
      </p:sp>
      <p:sp>
        <p:nvSpPr>
          <p:cNvPr id="5" name="Freeform 5">
            <a:extLst>
              <a:ext uri="{FF2B5EF4-FFF2-40B4-BE49-F238E27FC236}">
                <a16:creationId xmlns:a16="http://schemas.microsoft.com/office/drawing/2014/main" id="{5B5233F6-1C05-0A24-65FB-53D9E4FE53CB}"/>
              </a:ext>
            </a:extLst>
          </p:cNvPr>
          <p:cNvSpPr/>
          <p:nvPr/>
        </p:nvSpPr>
        <p:spPr>
          <a:xfrm rot="19377036">
            <a:off x="286858" y="336501"/>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7" name="Group 8">
            <a:extLst>
              <a:ext uri="{FF2B5EF4-FFF2-40B4-BE49-F238E27FC236}">
                <a16:creationId xmlns:a16="http://schemas.microsoft.com/office/drawing/2014/main" id="{D7152FD0-68E6-3D7F-4688-046BD8FCA908}"/>
              </a:ext>
            </a:extLst>
          </p:cNvPr>
          <p:cNvGrpSpPr/>
          <p:nvPr/>
        </p:nvGrpSpPr>
        <p:grpSpPr>
          <a:xfrm>
            <a:off x="862112" y="5143500"/>
            <a:ext cx="4481549" cy="2991846"/>
            <a:chOff x="0" y="0"/>
            <a:chExt cx="1870092" cy="1962486"/>
          </a:xfrm>
        </p:grpSpPr>
        <p:sp>
          <p:nvSpPr>
            <p:cNvPr id="48" name="Freeform 9">
              <a:extLst>
                <a:ext uri="{FF2B5EF4-FFF2-40B4-BE49-F238E27FC236}">
                  <a16:creationId xmlns:a16="http://schemas.microsoft.com/office/drawing/2014/main" id="{03340AD5-4765-C4A5-390D-5F9F5189F719}"/>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49" name="TextBox 10">
              <a:extLst>
                <a:ext uri="{FF2B5EF4-FFF2-40B4-BE49-F238E27FC236}">
                  <a16:creationId xmlns:a16="http://schemas.microsoft.com/office/drawing/2014/main" id="{04F2F026-F01F-6108-EB3D-0605324782B3}"/>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AE2EA398-418F-8A87-1161-1CB15D8EEAF1}"/>
              </a:ext>
            </a:extLst>
          </p:cNvPr>
          <p:cNvGrpSpPr/>
          <p:nvPr/>
        </p:nvGrpSpPr>
        <p:grpSpPr>
          <a:xfrm>
            <a:off x="2149546" y="3098073"/>
            <a:ext cx="1820823" cy="1792041"/>
            <a:chOff x="613157" y="628785"/>
            <a:chExt cx="3002107" cy="3002107"/>
          </a:xfrm>
        </p:grpSpPr>
        <p:grpSp>
          <p:nvGrpSpPr>
            <p:cNvPr id="7" name="Group 7">
              <a:extLst>
                <a:ext uri="{FF2B5EF4-FFF2-40B4-BE49-F238E27FC236}">
                  <a16:creationId xmlns:a16="http://schemas.microsoft.com/office/drawing/2014/main" id="{EB4373AC-7321-ABA6-FADF-AEA58267F113}"/>
                </a:ext>
              </a:extLst>
            </p:cNvPr>
            <p:cNvGrpSpPr/>
            <p:nvPr/>
          </p:nvGrpSpPr>
          <p:grpSpPr>
            <a:xfrm rot="2700000">
              <a:off x="613157" y="628785"/>
              <a:ext cx="3002107" cy="3002107"/>
              <a:chOff x="-301" y="2992"/>
              <a:chExt cx="812800" cy="812800"/>
            </a:xfrm>
          </p:grpSpPr>
          <p:sp>
            <p:nvSpPr>
              <p:cNvPr id="9" name="Freeform 8">
                <a:extLst>
                  <a:ext uri="{FF2B5EF4-FFF2-40B4-BE49-F238E27FC236}">
                    <a16:creationId xmlns:a16="http://schemas.microsoft.com/office/drawing/2014/main" id="{A0EC9A68-E833-EE37-224B-63B8E6AD8F38}"/>
                  </a:ext>
                </a:extLst>
              </p:cNvPr>
              <p:cNvSpPr/>
              <p:nvPr/>
            </p:nvSpPr>
            <p:spPr>
              <a:xfrm>
                <a:off x="-301" y="2992"/>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2" name="TextBox 9">
                <a:extLst>
                  <a:ext uri="{FF2B5EF4-FFF2-40B4-BE49-F238E27FC236}">
                    <a16:creationId xmlns:a16="http://schemas.microsoft.com/office/drawing/2014/main" id="{26ED8375-C460-E8FC-2C59-2B370CA4F013}"/>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8" name="TextBox 10">
              <a:extLst>
                <a:ext uri="{FF2B5EF4-FFF2-40B4-BE49-F238E27FC236}">
                  <a16:creationId xmlns:a16="http://schemas.microsoft.com/office/drawing/2014/main" id="{D0045BA0-DB98-A5B6-508F-03435363032B}"/>
                </a:ext>
              </a:extLst>
            </p:cNvPr>
            <p:cNvSpPr txBox="1"/>
            <p:nvPr/>
          </p:nvSpPr>
          <p:spPr>
            <a:xfrm>
              <a:off x="928119" y="1494159"/>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6" name="TextBox 11">
            <a:extLst>
              <a:ext uri="{FF2B5EF4-FFF2-40B4-BE49-F238E27FC236}">
                <a16:creationId xmlns:a16="http://schemas.microsoft.com/office/drawing/2014/main" id="{BC612746-2198-BD81-E6A8-46CD60182347}"/>
              </a:ext>
            </a:extLst>
          </p:cNvPr>
          <p:cNvSpPr txBox="1"/>
          <p:nvPr/>
        </p:nvSpPr>
        <p:spPr>
          <a:xfrm>
            <a:off x="862111" y="5468895"/>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Skybound Curse</a:t>
            </a:r>
          </a:p>
        </p:txBody>
      </p:sp>
      <p:sp>
        <p:nvSpPr>
          <p:cNvPr id="27" name="TextBox 23">
            <a:extLst>
              <a:ext uri="{FF2B5EF4-FFF2-40B4-BE49-F238E27FC236}">
                <a16:creationId xmlns:a16="http://schemas.microsoft.com/office/drawing/2014/main" id="{78A1158B-6AEE-3874-AA2E-B88BF41F385C}"/>
              </a:ext>
            </a:extLst>
          </p:cNvPr>
          <p:cNvSpPr txBox="1"/>
          <p:nvPr/>
        </p:nvSpPr>
        <p:spPr>
          <a:xfrm>
            <a:off x="862111" y="6085030"/>
            <a:ext cx="4481549"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When Pat the Mag has the Skybound gold on him, when he jumps, he loses a bit of gold.</a:t>
            </a:r>
          </a:p>
        </p:txBody>
      </p:sp>
      <p:grpSp>
        <p:nvGrpSpPr>
          <p:cNvPr id="50" name="Group 8">
            <a:extLst>
              <a:ext uri="{FF2B5EF4-FFF2-40B4-BE49-F238E27FC236}">
                <a16:creationId xmlns:a16="http://schemas.microsoft.com/office/drawing/2014/main" id="{0ADBAA42-DA25-3AE6-8141-21AE0AD96034}"/>
              </a:ext>
            </a:extLst>
          </p:cNvPr>
          <p:cNvGrpSpPr/>
          <p:nvPr/>
        </p:nvGrpSpPr>
        <p:grpSpPr>
          <a:xfrm>
            <a:off x="12298733" y="5595251"/>
            <a:ext cx="4481549" cy="2991846"/>
            <a:chOff x="0" y="0"/>
            <a:chExt cx="1870092" cy="1962486"/>
          </a:xfrm>
        </p:grpSpPr>
        <p:sp>
          <p:nvSpPr>
            <p:cNvPr id="51" name="Freeform 9">
              <a:extLst>
                <a:ext uri="{FF2B5EF4-FFF2-40B4-BE49-F238E27FC236}">
                  <a16:creationId xmlns:a16="http://schemas.microsoft.com/office/drawing/2014/main" id="{0BFB3DA1-E026-A4B8-5083-1368318141B6}"/>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52" name="TextBox 10">
              <a:extLst>
                <a:ext uri="{FF2B5EF4-FFF2-40B4-BE49-F238E27FC236}">
                  <a16:creationId xmlns:a16="http://schemas.microsoft.com/office/drawing/2014/main" id="{5CAF5648-68F0-2535-75D4-6EB9175D10C2}"/>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32" name="Group 6">
            <a:extLst>
              <a:ext uri="{FF2B5EF4-FFF2-40B4-BE49-F238E27FC236}">
                <a16:creationId xmlns:a16="http://schemas.microsoft.com/office/drawing/2014/main" id="{914E0BA0-6CA3-1B9E-E10A-78B99A1E72BE}"/>
              </a:ext>
            </a:extLst>
          </p:cNvPr>
          <p:cNvGrpSpPr/>
          <p:nvPr/>
        </p:nvGrpSpPr>
        <p:grpSpPr>
          <a:xfrm>
            <a:off x="13487400" y="3772390"/>
            <a:ext cx="1820823" cy="1792041"/>
            <a:chOff x="621757" y="621757"/>
            <a:chExt cx="3002107" cy="3002107"/>
          </a:xfrm>
        </p:grpSpPr>
        <p:grpSp>
          <p:nvGrpSpPr>
            <p:cNvPr id="33" name="Group 7">
              <a:extLst>
                <a:ext uri="{FF2B5EF4-FFF2-40B4-BE49-F238E27FC236}">
                  <a16:creationId xmlns:a16="http://schemas.microsoft.com/office/drawing/2014/main" id="{620F2EA3-EBE6-2DFE-2194-69EF669FFC77}"/>
                </a:ext>
              </a:extLst>
            </p:cNvPr>
            <p:cNvGrpSpPr/>
            <p:nvPr/>
          </p:nvGrpSpPr>
          <p:grpSpPr>
            <a:xfrm rot="2700000">
              <a:off x="621757" y="621757"/>
              <a:ext cx="3002107" cy="3002107"/>
              <a:chOff x="0" y="0"/>
              <a:chExt cx="812800" cy="812800"/>
            </a:xfrm>
          </p:grpSpPr>
          <p:sp>
            <p:nvSpPr>
              <p:cNvPr id="35" name="Freeform 8">
                <a:extLst>
                  <a:ext uri="{FF2B5EF4-FFF2-40B4-BE49-F238E27FC236}">
                    <a16:creationId xmlns:a16="http://schemas.microsoft.com/office/drawing/2014/main" id="{58C22E40-E245-FC47-F5CC-C3B758D05FCC}"/>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6" name="TextBox 9">
                <a:extLst>
                  <a:ext uri="{FF2B5EF4-FFF2-40B4-BE49-F238E27FC236}">
                    <a16:creationId xmlns:a16="http://schemas.microsoft.com/office/drawing/2014/main" id="{F2A40180-A8AD-E13E-398C-4A1FB1A12EC4}"/>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4" name="TextBox 10">
              <a:extLst>
                <a:ext uri="{FF2B5EF4-FFF2-40B4-BE49-F238E27FC236}">
                  <a16:creationId xmlns:a16="http://schemas.microsoft.com/office/drawing/2014/main" id="{6F974A03-298E-EF71-506A-3A14D767793E}"/>
                </a:ext>
              </a:extLst>
            </p:cNvPr>
            <p:cNvSpPr txBox="1"/>
            <p:nvPr/>
          </p:nvSpPr>
          <p:spPr>
            <a:xfrm>
              <a:off x="928119" y="1494160"/>
              <a:ext cx="2389385" cy="1546803"/>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sp>
        <p:nvSpPr>
          <p:cNvPr id="29" name="TextBox 26">
            <a:extLst>
              <a:ext uri="{FF2B5EF4-FFF2-40B4-BE49-F238E27FC236}">
                <a16:creationId xmlns:a16="http://schemas.microsoft.com/office/drawing/2014/main" id="{307146C0-6289-D722-D3B5-C2A3584657F0}"/>
              </a:ext>
            </a:extLst>
          </p:cNvPr>
          <p:cNvSpPr txBox="1"/>
          <p:nvPr/>
        </p:nvSpPr>
        <p:spPr>
          <a:xfrm>
            <a:off x="12329264" y="7130616"/>
            <a:ext cx="4451017"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As Pat gets the gold, the island will start sinking to try to protect its gold</a:t>
            </a:r>
          </a:p>
        </p:txBody>
      </p:sp>
      <p:sp>
        <p:nvSpPr>
          <p:cNvPr id="28" name="TextBox 25">
            <a:extLst>
              <a:ext uri="{FF2B5EF4-FFF2-40B4-BE49-F238E27FC236}">
                <a16:creationId xmlns:a16="http://schemas.microsoft.com/office/drawing/2014/main" id="{17CDEE58-9C45-AA76-3D8D-EBCA58522E88}"/>
              </a:ext>
            </a:extLst>
          </p:cNvPr>
          <p:cNvSpPr txBox="1"/>
          <p:nvPr/>
        </p:nvSpPr>
        <p:spPr>
          <a:xfrm>
            <a:off x="12286032" y="5965432"/>
            <a:ext cx="4481549"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The Island </a:t>
            </a:r>
          </a:p>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wants its gold</a:t>
            </a:r>
          </a:p>
        </p:txBody>
      </p:sp>
    </p:spTree>
    <p:extLst>
      <p:ext uri="{BB962C8B-B14F-4D97-AF65-F5344CB8AC3E}">
        <p14:creationId xmlns:p14="http://schemas.microsoft.com/office/powerpoint/2010/main" val="40257928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2BDF0B6-A62A-6B8B-169C-B6C9431EFC1A}"/>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7D52EE25-B8FB-EA24-2323-2795EFE2C92D}"/>
              </a:ext>
            </a:extLst>
          </p:cNvPr>
          <p:cNvGrpSpPr/>
          <p:nvPr/>
        </p:nvGrpSpPr>
        <p:grpSpPr>
          <a:xfrm>
            <a:off x="0" y="-38100"/>
            <a:ext cx="18335626" cy="10477500"/>
            <a:chOff x="0" y="0"/>
            <a:chExt cx="18335626" cy="10477500"/>
          </a:xfrm>
        </p:grpSpPr>
        <p:pic>
          <p:nvPicPr>
            <p:cNvPr id="48" name="Picture 47" descr="A sailboat in the ocean&#10;&#10;AI-generated content may be incorrect.">
              <a:extLst>
                <a:ext uri="{FF2B5EF4-FFF2-40B4-BE49-F238E27FC236}">
                  <a16:creationId xmlns:a16="http://schemas.microsoft.com/office/drawing/2014/main" id="{E65FA983-8BB2-C984-F49F-CDEE269F97C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9" name="Rectangle 48">
              <a:extLst>
                <a:ext uri="{FF2B5EF4-FFF2-40B4-BE49-F238E27FC236}">
                  <a16:creationId xmlns:a16="http://schemas.microsoft.com/office/drawing/2014/main" id="{5225FD5E-332C-2B07-3734-6CBB40FF826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4B093DD9-8759-B356-1147-5C57ECDD6872}"/>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Obstacles</a:t>
            </a:r>
          </a:p>
        </p:txBody>
      </p:sp>
      <p:grpSp>
        <p:nvGrpSpPr>
          <p:cNvPr id="4" name="Group 6">
            <a:extLst>
              <a:ext uri="{FF2B5EF4-FFF2-40B4-BE49-F238E27FC236}">
                <a16:creationId xmlns:a16="http://schemas.microsoft.com/office/drawing/2014/main" id="{C8ECEC48-23A0-815A-8A59-FB9F9DACF455}"/>
              </a:ext>
            </a:extLst>
          </p:cNvPr>
          <p:cNvGrpSpPr/>
          <p:nvPr/>
        </p:nvGrpSpPr>
        <p:grpSpPr>
          <a:xfrm>
            <a:off x="685800" y="3314702"/>
            <a:ext cx="4386182" cy="5081675"/>
            <a:chOff x="0" y="0"/>
            <a:chExt cx="1155208" cy="1338383"/>
          </a:xfrm>
        </p:grpSpPr>
        <p:sp>
          <p:nvSpPr>
            <p:cNvPr id="10" name="Freeform 7">
              <a:extLst>
                <a:ext uri="{FF2B5EF4-FFF2-40B4-BE49-F238E27FC236}">
                  <a16:creationId xmlns:a16="http://schemas.microsoft.com/office/drawing/2014/main" id="{42988C83-EBA9-31CE-C151-5DD06137FCAF}"/>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1" name="TextBox 8">
              <a:extLst>
                <a:ext uri="{FF2B5EF4-FFF2-40B4-BE49-F238E27FC236}">
                  <a16:creationId xmlns:a16="http://schemas.microsoft.com/office/drawing/2014/main" id="{2F06FCEA-3D62-8299-CF46-498602592D62}"/>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8F851CAF-B93F-3AB0-F4C9-5F54F53A1F5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98FF04E7-AF9C-F587-BF9A-4EAD920AE359}"/>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5" name="TextBox 8">
              <a:extLst>
                <a:ext uri="{FF2B5EF4-FFF2-40B4-BE49-F238E27FC236}">
                  <a16:creationId xmlns:a16="http://schemas.microsoft.com/office/drawing/2014/main" id="{804EEE09-4D89-F33D-7CE6-A4C066A4EA11}"/>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17" name="Picture 16" descr="Cartoon characters of a child in white and green clothes&#10;&#10;AI-generated content may be incorrect.">
            <a:extLst>
              <a:ext uri="{FF2B5EF4-FFF2-40B4-BE49-F238E27FC236}">
                <a16:creationId xmlns:a16="http://schemas.microsoft.com/office/drawing/2014/main" id="{52D37DE4-DF7D-7DC2-28D1-DC619413B226}"/>
              </a:ext>
            </a:extLst>
          </p:cNvPr>
          <p:cNvPicPr>
            <a:picLocks noChangeAspect="1"/>
          </p:cNvPicPr>
          <p:nvPr/>
        </p:nvPicPr>
        <p:blipFill>
          <a:blip r:embed="rId3" cstate="print">
            <a:extLst>
              <a:ext uri="{28A0092B-C50C-407E-A947-70E740481C1C}">
                <a14:useLocalDpi xmlns:a14="http://schemas.microsoft.com/office/drawing/2010/main" val="0"/>
              </a:ext>
            </a:extLst>
          </a:blip>
          <a:srcRect r="53857" b="34015"/>
          <a:stretch/>
        </p:blipFill>
        <p:spPr>
          <a:xfrm>
            <a:off x="2164551" y="6246082"/>
            <a:ext cx="1428680" cy="2043015"/>
          </a:xfrm>
          <a:prstGeom prst="rect">
            <a:avLst/>
          </a:prstGeom>
          <a:effectLst>
            <a:outerShdw blurRad="50800" dist="38100" dir="2700000" algn="tl" rotWithShape="0">
              <a:prstClr val="black">
                <a:alpha val="40000"/>
              </a:prstClr>
            </a:outerShdw>
          </a:effectLst>
        </p:spPr>
      </p:pic>
      <p:sp>
        <p:nvSpPr>
          <p:cNvPr id="16" name="Freeform 13">
            <a:extLst>
              <a:ext uri="{FF2B5EF4-FFF2-40B4-BE49-F238E27FC236}">
                <a16:creationId xmlns:a16="http://schemas.microsoft.com/office/drawing/2014/main" id="{D0688041-7B15-EEE9-4C77-BDEBA023FB43}"/>
              </a:ext>
            </a:extLst>
          </p:cNvPr>
          <p:cNvSpPr/>
          <p:nvPr/>
        </p:nvSpPr>
        <p:spPr>
          <a:xfrm>
            <a:off x="1069580" y="7250899"/>
            <a:ext cx="3505200" cy="1794217"/>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4"/>
            <a:stretch>
              <a:fillRect/>
            </a:stretch>
          </a:blipFill>
        </p:spPr>
        <p:txBody>
          <a:bodyPr/>
          <a:lstStyle/>
          <a:p>
            <a:endParaRPr lang="en-IE"/>
          </a:p>
        </p:txBody>
      </p:sp>
      <p:sp>
        <p:nvSpPr>
          <p:cNvPr id="19" name="TextBox 11">
            <a:extLst>
              <a:ext uri="{FF2B5EF4-FFF2-40B4-BE49-F238E27FC236}">
                <a16:creationId xmlns:a16="http://schemas.microsoft.com/office/drawing/2014/main" id="{6F0C0B20-FDFF-92D7-9BC3-862BFDBA8319}"/>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Quicksand</a:t>
            </a:r>
          </a:p>
        </p:txBody>
      </p:sp>
      <p:sp>
        <p:nvSpPr>
          <p:cNvPr id="20" name="TextBox 23">
            <a:extLst>
              <a:ext uri="{FF2B5EF4-FFF2-40B4-BE49-F238E27FC236}">
                <a16:creationId xmlns:a16="http://schemas.microsoft.com/office/drawing/2014/main" id="{1B97DBBB-294C-D8BE-2F6E-F030CEF554D6}"/>
              </a:ext>
            </a:extLst>
          </p:cNvPr>
          <p:cNvSpPr txBox="1"/>
          <p:nvPr/>
        </p:nvSpPr>
        <p:spPr>
          <a:xfrm>
            <a:off x="1107680" y="4185795"/>
            <a:ext cx="3505200" cy="1682705"/>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Quicksand will ma</a:t>
            </a:r>
            <a:r>
              <a:rPr lang="en-US" dirty="0">
                <a:solidFill>
                  <a:srgbClr val="0F1A38"/>
                </a:solidFill>
                <a:latin typeface="Hagrid Text"/>
                <a:ea typeface="Hagrid Text"/>
                <a:cs typeface="Hagrid Text"/>
                <a:sym typeface="Hagrid Text"/>
              </a:rPr>
              <a:t>ke Pat sink. He’ll have to jump many times to leave it. The problem is that it will cost him some gold to do it!</a:t>
            </a:r>
            <a:endParaRPr lang="en-US" sz="1800" dirty="0">
              <a:solidFill>
                <a:srgbClr val="0F1A38"/>
              </a:solidFill>
              <a:latin typeface="Hagrid Text"/>
              <a:ea typeface="Hagrid Text"/>
              <a:cs typeface="Hagrid Text"/>
              <a:sym typeface="Hagrid Text"/>
            </a:endParaRPr>
          </a:p>
        </p:txBody>
      </p:sp>
      <p:pic>
        <p:nvPicPr>
          <p:cNvPr id="21" name="Picture 20" descr="Cartoon characters of a child in white and green clothes&#10;&#10;AI-generated content may be incorrect.">
            <a:extLst>
              <a:ext uri="{FF2B5EF4-FFF2-40B4-BE49-F238E27FC236}">
                <a16:creationId xmlns:a16="http://schemas.microsoft.com/office/drawing/2014/main" id="{5BA75787-8097-9F8D-C277-B29245A7472A}"/>
              </a:ext>
            </a:extLst>
          </p:cNvPr>
          <p:cNvPicPr>
            <a:picLocks noChangeAspect="1"/>
          </p:cNvPicPr>
          <p:nvPr/>
        </p:nvPicPr>
        <p:blipFill>
          <a:blip r:embed="rId5" cstate="print">
            <a:extLst>
              <a:ext uri="{28A0092B-C50C-407E-A947-70E740481C1C}">
                <a14:useLocalDpi xmlns:a14="http://schemas.microsoft.com/office/drawing/2010/main" val="0"/>
              </a:ext>
            </a:extLst>
          </a:blip>
          <a:srcRect r="53857" b="20431"/>
          <a:stretch/>
        </p:blipFill>
        <p:spPr>
          <a:xfrm>
            <a:off x="8564106" y="5961862"/>
            <a:ext cx="889447" cy="1533753"/>
          </a:xfrm>
          <a:prstGeom prst="rect">
            <a:avLst/>
          </a:prstGeom>
          <a:effectLst>
            <a:outerShdw blurRad="50800" dist="38100" dir="2700000" algn="tl" rotWithShape="0">
              <a:prstClr val="black">
                <a:alpha val="40000"/>
              </a:prstClr>
            </a:outerShdw>
          </a:effectLst>
        </p:spPr>
      </p:pic>
      <p:sp>
        <p:nvSpPr>
          <p:cNvPr id="23" name="TextBox 11">
            <a:extLst>
              <a:ext uri="{FF2B5EF4-FFF2-40B4-BE49-F238E27FC236}">
                <a16:creationId xmlns:a16="http://schemas.microsoft.com/office/drawing/2014/main" id="{FF1A11C2-FA35-AFBF-6B0E-780DA72BA2C5}"/>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Moving Platforms</a:t>
            </a:r>
          </a:p>
        </p:txBody>
      </p:sp>
      <p:sp>
        <p:nvSpPr>
          <p:cNvPr id="24" name="TextBox 23">
            <a:extLst>
              <a:ext uri="{FF2B5EF4-FFF2-40B4-BE49-F238E27FC236}">
                <a16:creationId xmlns:a16="http://schemas.microsoft.com/office/drawing/2014/main" id="{D123230D-8530-35FF-D9E3-3CFBD04BE373}"/>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The Island will have some ancient and cursed platforms. Falling from them will be fatal!</a:t>
            </a:r>
          </a:p>
        </p:txBody>
      </p:sp>
      <p:grpSp>
        <p:nvGrpSpPr>
          <p:cNvPr id="28" name="Group 6">
            <a:extLst>
              <a:ext uri="{FF2B5EF4-FFF2-40B4-BE49-F238E27FC236}">
                <a16:creationId xmlns:a16="http://schemas.microsoft.com/office/drawing/2014/main" id="{61888A75-1C3F-88DA-308D-F9140FE980B5}"/>
              </a:ext>
            </a:extLst>
          </p:cNvPr>
          <p:cNvGrpSpPr/>
          <p:nvPr/>
        </p:nvGrpSpPr>
        <p:grpSpPr>
          <a:xfrm>
            <a:off x="13008325" y="3175014"/>
            <a:ext cx="4386182" cy="5081675"/>
            <a:chOff x="0" y="0"/>
            <a:chExt cx="1155208" cy="1338383"/>
          </a:xfrm>
        </p:grpSpPr>
        <p:sp>
          <p:nvSpPr>
            <p:cNvPr id="29" name="Freeform 7">
              <a:extLst>
                <a:ext uri="{FF2B5EF4-FFF2-40B4-BE49-F238E27FC236}">
                  <a16:creationId xmlns:a16="http://schemas.microsoft.com/office/drawing/2014/main" id="{B26AA0ED-AD5B-CF62-34A2-C6DC5559D12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30" name="TextBox 8">
              <a:extLst>
                <a:ext uri="{FF2B5EF4-FFF2-40B4-BE49-F238E27FC236}">
                  <a16:creationId xmlns:a16="http://schemas.microsoft.com/office/drawing/2014/main" id="{360018B7-A553-D4B9-A307-1A78E097B59C}"/>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31" name="Picture 30" descr="Cartoon characters of a child in white and green clothes&#10;&#10;AI-generated content may be incorrect.">
            <a:extLst>
              <a:ext uri="{FF2B5EF4-FFF2-40B4-BE49-F238E27FC236}">
                <a16:creationId xmlns:a16="http://schemas.microsoft.com/office/drawing/2014/main" id="{8E50C322-16B2-94FE-5D86-E5EEC69FFDC1}"/>
              </a:ext>
            </a:extLst>
          </p:cNvPr>
          <p:cNvPicPr>
            <a:picLocks noChangeAspect="1"/>
          </p:cNvPicPr>
          <p:nvPr/>
        </p:nvPicPr>
        <p:blipFill>
          <a:blip r:embed="rId6" cstate="print">
            <a:extLst>
              <a:ext uri="{28A0092B-C50C-407E-A947-70E740481C1C}">
                <a14:useLocalDpi xmlns:a14="http://schemas.microsoft.com/office/drawing/2010/main" val="0"/>
              </a:ext>
            </a:extLst>
          </a:blip>
          <a:srcRect t="-1" r="53857" b="-211"/>
          <a:stretch/>
        </p:blipFill>
        <p:spPr>
          <a:xfrm>
            <a:off x="13411200" y="5905662"/>
            <a:ext cx="940724" cy="2043015"/>
          </a:xfrm>
          <a:prstGeom prst="rect">
            <a:avLst/>
          </a:prstGeom>
          <a:effectLst>
            <a:outerShdw blurRad="50800" dist="38100" dir="2700000" algn="tl" rotWithShape="0">
              <a:prstClr val="black">
                <a:alpha val="40000"/>
              </a:prstClr>
            </a:outerShdw>
          </a:effectLst>
        </p:spPr>
      </p:pic>
      <p:sp>
        <p:nvSpPr>
          <p:cNvPr id="32" name="TextBox 11">
            <a:extLst>
              <a:ext uri="{FF2B5EF4-FFF2-40B4-BE49-F238E27FC236}">
                <a16:creationId xmlns:a16="http://schemas.microsoft.com/office/drawing/2014/main" id="{D21C26C6-9D5A-2E11-0085-27DC7AB0DAE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Marines’ Attack</a:t>
            </a:r>
          </a:p>
        </p:txBody>
      </p:sp>
      <p:sp>
        <p:nvSpPr>
          <p:cNvPr id="33" name="TextBox 32">
            <a:extLst>
              <a:ext uri="{FF2B5EF4-FFF2-40B4-BE49-F238E27FC236}">
                <a16:creationId xmlns:a16="http://schemas.microsoft.com/office/drawing/2014/main" id="{A3748583-16F3-E3FF-87FB-4A9682776C74}"/>
              </a:ext>
            </a:extLst>
          </p:cNvPr>
          <p:cNvSpPr txBox="1"/>
          <p:nvPr/>
        </p:nvSpPr>
        <p:spPr>
          <a:xfrm>
            <a:off x="13450706" y="4146331"/>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Marines will shoot at Pat! He is a strong pirate, but if he is hit, he </a:t>
            </a:r>
            <a:r>
              <a:rPr lang="en-US" dirty="0">
                <a:solidFill>
                  <a:srgbClr val="0F1A38"/>
                </a:solidFill>
                <a:latin typeface="Hagrid Text"/>
                <a:ea typeface="Hagrid Text"/>
                <a:cs typeface="Hagrid Text"/>
                <a:sym typeface="Hagrid Text"/>
              </a:rPr>
              <a:t>will</a:t>
            </a:r>
            <a:r>
              <a:rPr lang="en-US" sz="1800" dirty="0">
                <a:solidFill>
                  <a:srgbClr val="0F1A38"/>
                </a:solidFill>
                <a:latin typeface="Hagrid Text"/>
                <a:ea typeface="Hagrid Text"/>
                <a:cs typeface="Hagrid Text"/>
                <a:sym typeface="Hagrid Text"/>
              </a:rPr>
              <a:t> lose a good amount of gold!</a:t>
            </a:r>
          </a:p>
        </p:txBody>
      </p:sp>
      <p:pic>
        <p:nvPicPr>
          <p:cNvPr id="34" name="Picture 33">
            <a:extLst>
              <a:ext uri="{FF2B5EF4-FFF2-40B4-BE49-F238E27FC236}">
                <a16:creationId xmlns:a16="http://schemas.microsoft.com/office/drawing/2014/main" id="{8E2CF358-BB6F-71B5-E332-099B29474D29}"/>
              </a:ext>
            </a:extLst>
          </p:cNvPr>
          <p:cNvPicPr>
            <a:picLocks noChangeAspect="1"/>
          </p:cNvPicPr>
          <p:nvPr/>
        </p:nvPicPr>
        <p:blipFill>
          <a:blip r:embed="rId7"/>
          <a:stretch>
            <a:fillRect/>
          </a:stretch>
        </p:blipFill>
        <p:spPr>
          <a:xfrm>
            <a:off x="15244588" y="6265972"/>
            <a:ext cx="1775331" cy="1682705"/>
          </a:xfrm>
          <a:prstGeom prst="rect">
            <a:avLst/>
          </a:prstGeom>
        </p:spPr>
      </p:pic>
      <p:sp>
        <p:nvSpPr>
          <p:cNvPr id="35" name="TextBox 10">
            <a:extLst>
              <a:ext uri="{FF2B5EF4-FFF2-40B4-BE49-F238E27FC236}">
                <a16:creationId xmlns:a16="http://schemas.microsoft.com/office/drawing/2014/main" id="{84D3C9BD-AD3C-4B7F-BCCA-2ACBC3B8D839}"/>
              </a:ext>
            </a:extLst>
          </p:cNvPr>
          <p:cNvSpPr txBox="1"/>
          <p:nvPr/>
        </p:nvSpPr>
        <p:spPr>
          <a:xfrm>
            <a:off x="9294590" y="5746685"/>
            <a:ext cx="979842" cy="1533753"/>
          </a:xfrm>
          <a:prstGeom prst="rect">
            <a:avLst/>
          </a:prstGeom>
        </p:spPr>
        <p:txBody>
          <a:bodyPr wrap="square" lIns="0" tIns="0" rIns="0" bIns="0" rtlCol="0" anchor="t">
            <a:spAutoFit/>
          </a:bodyPr>
          <a:lstStyle/>
          <a:p>
            <a:pPr marL="0" lvl="0" indent="0" algn="ctr">
              <a:lnSpc>
                <a:spcPts val="13577"/>
              </a:lnSpc>
              <a:spcBef>
                <a:spcPct val="0"/>
              </a:spcBef>
            </a:pPr>
            <a:r>
              <a:rPr lang="en-US" sz="8000" dirty="0">
                <a:solidFill>
                  <a:srgbClr val="FF4F63"/>
                </a:solidFill>
                <a:latin typeface="Waterlily"/>
                <a:ea typeface="Waterlily"/>
                <a:cs typeface="Waterlily"/>
                <a:sym typeface="Waterlily"/>
              </a:rPr>
              <a:t>!</a:t>
            </a:r>
          </a:p>
        </p:txBody>
      </p:sp>
      <p:pic>
        <p:nvPicPr>
          <p:cNvPr id="37" name="Picture 36">
            <a:extLst>
              <a:ext uri="{FF2B5EF4-FFF2-40B4-BE49-F238E27FC236}">
                <a16:creationId xmlns:a16="http://schemas.microsoft.com/office/drawing/2014/main" id="{F3344CE6-70D6-770D-6BD9-150DEE10B810}"/>
              </a:ext>
            </a:extLst>
          </p:cNvPr>
          <p:cNvPicPr>
            <a:picLocks noChangeAspect="1"/>
          </p:cNvPicPr>
          <p:nvPr/>
        </p:nvPicPr>
        <p:blipFill>
          <a:blip r:embed="rId8"/>
          <a:srcRect t="24247"/>
          <a:stretch/>
        </p:blipFill>
        <p:spPr>
          <a:xfrm>
            <a:off x="8045972" y="7302386"/>
            <a:ext cx="1819529" cy="793815"/>
          </a:xfrm>
          <a:prstGeom prst="rect">
            <a:avLst/>
          </a:prstGeom>
        </p:spPr>
      </p:pic>
      <p:pic>
        <p:nvPicPr>
          <p:cNvPr id="6150" name="Picture 6" descr="This may contain: a black bomb with a yellow star coming out of it">
            <a:extLst>
              <a:ext uri="{FF2B5EF4-FFF2-40B4-BE49-F238E27FC236}">
                <a16:creationId xmlns:a16="http://schemas.microsoft.com/office/drawing/2014/main" id="{74E10B3E-0C82-204E-DD9A-0839A20783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07756" y="6971499"/>
            <a:ext cx="355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lying Coin PNG Transparent, Flying Gold Coins, Gold, Fly Out, Coin PNG  Image For Free Download">
            <a:extLst>
              <a:ext uri="{FF2B5EF4-FFF2-40B4-BE49-F238E27FC236}">
                <a16:creationId xmlns:a16="http://schemas.microsoft.com/office/drawing/2014/main" id="{39C9A2D0-B713-8C55-D023-125B549848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810" y="6036278"/>
            <a:ext cx="837039" cy="837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lying Coin PNG Transparent, Flying Gold Coins, Gold, Fly Out, Coin PNG  Image For Free Download">
            <a:extLst>
              <a:ext uri="{FF2B5EF4-FFF2-40B4-BE49-F238E27FC236}">
                <a16:creationId xmlns:a16="http://schemas.microsoft.com/office/drawing/2014/main" id="{2575BC17-D1D9-05BF-BC33-3E06F665E0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39427" y="5693039"/>
            <a:ext cx="851318" cy="85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23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3BB6A95-AEB2-55DB-A3B2-D8A9D8492664}"/>
              </a:ext>
            </a:extLst>
          </p:cNvPr>
          <p:cNvGrpSpPr/>
          <p:nvPr/>
        </p:nvGrpSpPr>
        <p:grpSpPr>
          <a:xfrm>
            <a:off x="0" y="-38100"/>
            <a:ext cx="18335626" cy="10477500"/>
            <a:chOff x="0" y="0"/>
            <a:chExt cx="18335626" cy="10477500"/>
          </a:xfrm>
        </p:grpSpPr>
        <p:pic>
          <p:nvPicPr>
            <p:cNvPr id="36" name="Picture 35" descr="A sailboat in the ocean&#10;&#10;AI-generated content may be incorrect.">
              <a:extLst>
                <a:ext uri="{FF2B5EF4-FFF2-40B4-BE49-F238E27FC236}">
                  <a16:creationId xmlns:a16="http://schemas.microsoft.com/office/drawing/2014/main" id="{D17A663D-3D7A-4FA0-0CF9-FBB97861188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37" name="Rectangle 36">
              <a:extLst>
                <a:ext uri="{FF2B5EF4-FFF2-40B4-BE49-F238E27FC236}">
                  <a16:creationId xmlns:a16="http://schemas.microsoft.com/office/drawing/2014/main" id="{B2FAA92A-5A5A-4DB5-E413-C31E5003378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4096071"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Find Skybound Gold</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5" name="TextBox 25"/>
          <p:cNvSpPr txBox="1"/>
          <p:nvPr/>
        </p:nvSpPr>
        <p:spPr>
          <a:xfrm>
            <a:off x="6534558" y="4357809"/>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Defy Obstacles</a:t>
            </a:r>
          </a:p>
        </p:txBody>
      </p:sp>
      <p:sp>
        <p:nvSpPr>
          <p:cNvPr id="27" name="Freeform 27"/>
          <p:cNvSpPr/>
          <p:nvPr/>
        </p:nvSpPr>
        <p:spPr>
          <a:xfrm>
            <a:off x="1924337" y="4725909"/>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5"/>
            <a:stretch>
              <a:fillRect/>
            </a:stretch>
          </a:blipFill>
        </p:spPr>
        <p:txBody>
          <a:bodyPr/>
          <a:lstStyle/>
          <a:p>
            <a:endParaRPr lang="en-IE"/>
          </a:p>
        </p:txBody>
      </p:sp>
      <p:sp>
        <p:nvSpPr>
          <p:cNvPr id="28" name="Freeform 28"/>
          <p:cNvSpPr/>
          <p:nvPr/>
        </p:nvSpPr>
        <p:spPr>
          <a:xfrm>
            <a:off x="2592205" y="3943543"/>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6"/>
            <a:stretch>
              <a:fillRect/>
            </a:stretch>
          </a:blipFill>
        </p:spPr>
        <p:txBody>
          <a:bodyPr/>
          <a:lstStyle/>
          <a:p>
            <a:endParaRPr lang="en-IE"/>
          </a:p>
        </p:txBody>
      </p:sp>
      <p:sp>
        <p:nvSpPr>
          <p:cNvPr id="29" name="TextBox 29"/>
          <p:cNvSpPr txBox="1"/>
          <p:nvPr/>
        </p:nvSpPr>
        <p:spPr>
          <a:xfrm>
            <a:off x="12105288" y="5120035"/>
            <a:ext cx="3977469" cy="1545872"/>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Have gold to buy Pat’s people freedom</a:t>
            </a:r>
          </a:p>
        </p:txBody>
      </p:sp>
      <p:sp>
        <p:nvSpPr>
          <p:cNvPr id="31" name="TextBox 31"/>
          <p:cNvSpPr txBox="1"/>
          <p:nvPr/>
        </p:nvSpPr>
        <p:spPr>
          <a:xfrm>
            <a:off x="6705600" y="1018781"/>
            <a:ext cx="10299511"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Game Objectives</a:t>
            </a:r>
          </a:p>
        </p:txBody>
      </p:sp>
      <p:pic>
        <p:nvPicPr>
          <p:cNvPr id="38" name="Picture 37" descr="Cartoon characters of a child in white and green clothes&#10;&#10;AI-generated content may be incorrect.">
            <a:extLst>
              <a:ext uri="{FF2B5EF4-FFF2-40B4-BE49-F238E27FC236}">
                <a16:creationId xmlns:a16="http://schemas.microsoft.com/office/drawing/2014/main" id="{29E288D4-FA74-6F91-2CE0-68D8C75A0EAC}"/>
              </a:ext>
            </a:extLst>
          </p:cNvPr>
          <p:cNvPicPr>
            <a:picLocks noChangeAspect="1"/>
          </p:cNvPicPr>
          <p:nvPr/>
        </p:nvPicPr>
        <p:blipFill>
          <a:blip r:embed="rId7" cstate="print">
            <a:extLst>
              <a:ext uri="{28A0092B-C50C-407E-A947-70E740481C1C}">
                <a14:useLocalDpi xmlns:a14="http://schemas.microsoft.com/office/drawing/2010/main" val="0"/>
              </a:ext>
            </a:extLst>
          </a:blip>
          <a:srcRect r="53857" b="34015"/>
          <a:stretch/>
        </p:blipFill>
        <p:spPr>
          <a:xfrm>
            <a:off x="8180506" y="4981773"/>
            <a:ext cx="869631" cy="1243574"/>
          </a:xfrm>
          <a:prstGeom prst="rect">
            <a:avLst/>
          </a:prstGeom>
          <a:effectLst>
            <a:outerShdw blurRad="50800" dist="38100" dir="2700000" algn="tl" rotWithShape="0">
              <a:prstClr val="black">
                <a:alpha val="40000"/>
              </a:prstClr>
            </a:outerShdw>
          </a:effectLst>
        </p:spPr>
      </p:pic>
      <p:sp>
        <p:nvSpPr>
          <p:cNvPr id="39" name="Freeform 13">
            <a:extLst>
              <a:ext uri="{FF2B5EF4-FFF2-40B4-BE49-F238E27FC236}">
                <a16:creationId xmlns:a16="http://schemas.microsoft.com/office/drawing/2014/main" id="{89B738A1-443F-0B89-1D1B-D209782FCF57}"/>
              </a:ext>
            </a:extLst>
          </p:cNvPr>
          <p:cNvSpPr/>
          <p:nvPr/>
        </p:nvSpPr>
        <p:spPr>
          <a:xfrm>
            <a:off x="7681687" y="5482739"/>
            <a:ext cx="1814294" cy="928688"/>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2365</TotalTime>
  <Words>634</Words>
  <Application>Microsoft Office PowerPoint</Application>
  <PresentationFormat>Custom</PresentationFormat>
  <Paragraphs>96</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Waterlily</vt:lpstr>
      <vt:lpstr>Hagrid Text</vt:lpstr>
      <vt:lpstr>Arial</vt:lpstr>
      <vt:lpstr>Hagrid Text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42</cp:revision>
  <dcterms:created xsi:type="dcterms:W3CDTF">2006-08-16T00:00:00Z</dcterms:created>
  <dcterms:modified xsi:type="dcterms:W3CDTF">2025-03-13T21:08:29Z</dcterms:modified>
  <dc:identifier>DAGgfKuVBv8</dc:identifier>
</cp:coreProperties>
</file>